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389F412-EA3C-4BC2-84B1-362EABE106D1}" type="datetimeFigureOut">
              <a:rPr lang="it-IT" smtClean="0"/>
              <a:t>28/11/2012</a:t>
            </a:fld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2CE59B1-219E-4B8F-B4C1-C87E6E15D290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9F412-EA3C-4BC2-84B1-362EABE106D1}" type="datetimeFigureOut">
              <a:rPr lang="it-IT" smtClean="0"/>
              <a:t>28/11/2012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E59B1-219E-4B8F-B4C1-C87E6E15D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9F412-EA3C-4BC2-84B1-362EABE106D1}" type="datetimeFigureOut">
              <a:rPr lang="it-IT" smtClean="0"/>
              <a:t>28/11/2012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E59B1-219E-4B8F-B4C1-C87E6E15D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9F412-EA3C-4BC2-84B1-362EABE106D1}" type="datetimeFigureOut">
              <a:rPr lang="it-IT" smtClean="0"/>
              <a:t>28/11/2012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E59B1-219E-4B8F-B4C1-C87E6E15D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389F412-EA3C-4BC2-84B1-362EABE106D1}" type="datetimeFigureOut">
              <a:rPr lang="it-IT" smtClean="0"/>
              <a:t>28/11/2012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2CE59B1-219E-4B8F-B4C1-C87E6E15D290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9F412-EA3C-4BC2-84B1-362EABE106D1}" type="datetimeFigureOut">
              <a:rPr lang="it-IT" smtClean="0"/>
              <a:t>28/11/2012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2CE59B1-219E-4B8F-B4C1-C87E6E15D290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9F412-EA3C-4BC2-84B1-362EABE106D1}" type="datetimeFigureOut">
              <a:rPr lang="it-IT" smtClean="0"/>
              <a:t>28/11/2012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2CE59B1-219E-4B8F-B4C1-C87E6E15D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9F412-EA3C-4BC2-84B1-362EABE106D1}" type="datetimeFigureOut">
              <a:rPr lang="it-IT" smtClean="0"/>
              <a:t>28/11/2012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E59B1-219E-4B8F-B4C1-C87E6E15D290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9F412-EA3C-4BC2-84B1-362EABE106D1}" type="datetimeFigureOut">
              <a:rPr lang="it-IT" smtClean="0"/>
              <a:t>28/11/2012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E59B1-219E-4B8F-B4C1-C87E6E15D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389F412-EA3C-4BC2-84B1-362EABE106D1}" type="datetimeFigureOut">
              <a:rPr lang="it-IT" smtClean="0"/>
              <a:t>28/11/2012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2CE59B1-219E-4B8F-B4C1-C87E6E15D290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389F412-EA3C-4BC2-84B1-362EABE106D1}" type="datetimeFigureOut">
              <a:rPr lang="it-IT" smtClean="0"/>
              <a:t>28/11/2012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2CE59B1-219E-4B8F-B4C1-C87E6E15D290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389F412-EA3C-4BC2-84B1-362EABE106D1}" type="datetimeFigureOut">
              <a:rPr lang="it-IT" smtClean="0"/>
              <a:t>28/11/2012</a:t>
            </a:fld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2CE59B1-219E-4B8F-B4C1-C87E6E15D290}" type="slidenum">
              <a:rPr lang="it-IT" smtClean="0"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FFFF00"/>
                </a:solidFill>
              </a:rPr>
              <a:t>PEPTIDOGLICANO O MUREINA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 smtClean="0"/>
              <a:t>il polimero che costituisce le pareti delle cellule batteriche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agono 4"/>
          <p:cNvSpPr/>
          <p:nvPr/>
        </p:nvSpPr>
        <p:spPr>
          <a:xfrm>
            <a:off x="4286248" y="1500174"/>
            <a:ext cx="1285884" cy="85725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N.A.M.</a:t>
            </a:r>
            <a:endParaRPr lang="it-IT" dirty="0"/>
          </a:p>
        </p:txBody>
      </p:sp>
      <p:grpSp>
        <p:nvGrpSpPr>
          <p:cNvPr id="15" name="Gruppo 14"/>
          <p:cNvGrpSpPr/>
          <p:nvPr/>
        </p:nvGrpSpPr>
        <p:grpSpPr>
          <a:xfrm>
            <a:off x="928662" y="1571612"/>
            <a:ext cx="3143272" cy="642942"/>
            <a:chOff x="214282" y="1643050"/>
            <a:chExt cx="3143272" cy="642942"/>
          </a:xfrm>
        </p:grpSpPr>
        <p:cxnSp>
          <p:nvCxnSpPr>
            <p:cNvPr id="13" name="Connettore 2 12"/>
            <p:cNvCxnSpPr/>
            <p:nvPr/>
          </p:nvCxnSpPr>
          <p:spPr>
            <a:xfrm>
              <a:off x="2428860" y="2000240"/>
              <a:ext cx="92869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ttangolo 13"/>
            <p:cNvSpPr/>
            <p:nvPr/>
          </p:nvSpPr>
          <p:spPr>
            <a:xfrm>
              <a:off x="214282" y="1643050"/>
              <a:ext cx="2357454" cy="6429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4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ACIDO </a:t>
              </a:r>
            </a:p>
            <a:p>
              <a:pPr algn="ctr"/>
              <a:r>
                <a:rPr lang="it-IT" sz="14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N-ACETILMURAMICO</a:t>
              </a:r>
              <a:endParaRPr lang="it-IT" sz="1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9" name="Esagono 18"/>
          <p:cNvSpPr/>
          <p:nvPr/>
        </p:nvSpPr>
        <p:spPr>
          <a:xfrm>
            <a:off x="4286248" y="3429000"/>
            <a:ext cx="1285884" cy="857256"/>
          </a:xfrm>
          <a:prstGeom prst="hexago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N.A.G.</a:t>
            </a:r>
            <a:endParaRPr lang="it-IT" dirty="0"/>
          </a:p>
        </p:txBody>
      </p:sp>
      <p:grpSp>
        <p:nvGrpSpPr>
          <p:cNvPr id="20" name="Gruppo 19"/>
          <p:cNvGrpSpPr/>
          <p:nvPr/>
        </p:nvGrpSpPr>
        <p:grpSpPr>
          <a:xfrm>
            <a:off x="714348" y="3500438"/>
            <a:ext cx="3429024" cy="642942"/>
            <a:chOff x="-71470" y="1643050"/>
            <a:chExt cx="3429024" cy="642942"/>
          </a:xfrm>
        </p:grpSpPr>
        <p:cxnSp>
          <p:nvCxnSpPr>
            <p:cNvPr id="21" name="Connettore 2 20"/>
            <p:cNvCxnSpPr/>
            <p:nvPr/>
          </p:nvCxnSpPr>
          <p:spPr>
            <a:xfrm>
              <a:off x="2428860" y="2000240"/>
              <a:ext cx="92869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ttangolo 21"/>
            <p:cNvSpPr/>
            <p:nvPr/>
          </p:nvSpPr>
          <p:spPr>
            <a:xfrm>
              <a:off x="-71470" y="1643050"/>
              <a:ext cx="2643206" cy="6429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4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  <a:p>
              <a:pPr algn="ctr"/>
              <a:r>
                <a:rPr lang="it-IT" sz="14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N-ACETILGLUCOSAMINA</a:t>
              </a:r>
              <a:endParaRPr lang="it-IT" sz="1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3" name="Rettangolo 22"/>
          <p:cNvSpPr/>
          <p:nvPr/>
        </p:nvSpPr>
        <p:spPr>
          <a:xfrm>
            <a:off x="4857752" y="2357430"/>
            <a:ext cx="214314" cy="10715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4" name="Gruppo 23"/>
          <p:cNvGrpSpPr/>
          <p:nvPr/>
        </p:nvGrpSpPr>
        <p:grpSpPr>
          <a:xfrm>
            <a:off x="1571604" y="2500306"/>
            <a:ext cx="3143272" cy="642942"/>
            <a:chOff x="214282" y="1643050"/>
            <a:chExt cx="3143272" cy="642942"/>
          </a:xfrm>
        </p:grpSpPr>
        <p:cxnSp>
          <p:nvCxnSpPr>
            <p:cNvPr id="25" name="Connettore 2 24"/>
            <p:cNvCxnSpPr/>
            <p:nvPr/>
          </p:nvCxnSpPr>
          <p:spPr>
            <a:xfrm>
              <a:off x="2428860" y="2000240"/>
              <a:ext cx="92869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ttangolo 25"/>
            <p:cNvSpPr/>
            <p:nvPr/>
          </p:nvSpPr>
          <p:spPr>
            <a:xfrm>
              <a:off x="214282" y="1643050"/>
              <a:ext cx="2357454" cy="6429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4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LEGAME GLICOSIDICO</a:t>
              </a:r>
              <a:endParaRPr lang="it-IT" sz="1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31" name="Gruppo 30"/>
          <p:cNvGrpSpPr/>
          <p:nvPr/>
        </p:nvGrpSpPr>
        <p:grpSpPr>
          <a:xfrm>
            <a:off x="5572132" y="1785926"/>
            <a:ext cx="1143008" cy="285752"/>
            <a:chOff x="5572132" y="1785926"/>
            <a:chExt cx="1143008" cy="285752"/>
          </a:xfrm>
        </p:grpSpPr>
        <p:sp>
          <p:nvSpPr>
            <p:cNvPr id="27" name="Ovale 26"/>
            <p:cNvSpPr/>
            <p:nvPr/>
          </p:nvSpPr>
          <p:spPr>
            <a:xfrm>
              <a:off x="5572132" y="1785926"/>
              <a:ext cx="285752" cy="28575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" name="Ovale 27"/>
            <p:cNvSpPr/>
            <p:nvPr/>
          </p:nvSpPr>
          <p:spPr>
            <a:xfrm>
              <a:off x="5857884" y="1785926"/>
              <a:ext cx="285752" cy="28575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Ovale 28"/>
            <p:cNvSpPr/>
            <p:nvPr/>
          </p:nvSpPr>
          <p:spPr>
            <a:xfrm>
              <a:off x="6143636" y="1785926"/>
              <a:ext cx="285752" cy="28575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Ovale 29"/>
            <p:cNvSpPr/>
            <p:nvPr/>
          </p:nvSpPr>
          <p:spPr>
            <a:xfrm>
              <a:off x="6429388" y="1785926"/>
              <a:ext cx="285752" cy="28575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1" name="Gruppo 40"/>
          <p:cNvGrpSpPr/>
          <p:nvPr/>
        </p:nvGrpSpPr>
        <p:grpSpPr>
          <a:xfrm>
            <a:off x="3071802" y="285728"/>
            <a:ext cx="3144066" cy="1358116"/>
            <a:chOff x="3071802" y="285728"/>
            <a:chExt cx="3144066" cy="1358116"/>
          </a:xfrm>
        </p:grpSpPr>
        <p:grpSp>
          <p:nvGrpSpPr>
            <p:cNvPr id="40" name="Gruppo 39"/>
            <p:cNvGrpSpPr/>
            <p:nvPr/>
          </p:nvGrpSpPr>
          <p:grpSpPr>
            <a:xfrm>
              <a:off x="3071802" y="285728"/>
              <a:ext cx="3143272" cy="642942"/>
              <a:chOff x="3071802" y="285728"/>
              <a:chExt cx="3143272" cy="642942"/>
            </a:xfrm>
          </p:grpSpPr>
          <p:cxnSp>
            <p:nvCxnSpPr>
              <p:cNvPr id="33" name="Connettore 2 32"/>
              <p:cNvCxnSpPr/>
              <p:nvPr/>
            </p:nvCxnSpPr>
            <p:spPr>
              <a:xfrm>
                <a:off x="5286380" y="642918"/>
                <a:ext cx="928694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ttangolo 33"/>
              <p:cNvSpPr/>
              <p:nvPr/>
            </p:nvSpPr>
            <p:spPr>
              <a:xfrm>
                <a:off x="3071802" y="285728"/>
                <a:ext cx="2357454" cy="64294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it-IT" sz="1400" b="1" cap="all" dirty="0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CATENA LATERALE TETRAPEPTIDICA</a:t>
                </a:r>
                <a:endParaRPr lang="it-IT" sz="1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39" name="Connettore 2 38"/>
            <p:cNvCxnSpPr/>
            <p:nvPr/>
          </p:nvCxnSpPr>
          <p:spPr>
            <a:xfrm rot="5400000">
              <a:off x="5715008" y="1142984"/>
              <a:ext cx="1000132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ttangolo 41"/>
          <p:cNvSpPr/>
          <p:nvPr/>
        </p:nvSpPr>
        <p:spPr>
          <a:xfrm>
            <a:off x="5214942" y="4500570"/>
            <a:ext cx="3214710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TIPI </a:t>
            </a:r>
            <a:r>
              <a:rPr lang="it-I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A.A.</a:t>
            </a:r>
          </a:p>
          <a:p>
            <a:pPr algn="ctr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POSSIBILI:</a:t>
            </a:r>
          </a:p>
          <a:p>
            <a:pPr algn="ctr"/>
            <a:endParaRPr lang="it-IT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ALANINA</a:t>
            </a:r>
          </a:p>
          <a:p>
            <a:pPr algn="ctr"/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AC. GLUTAMICO</a:t>
            </a:r>
          </a:p>
          <a:p>
            <a:pPr algn="ctr"/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AC. DI-AMINO-PIMELICO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51" name="Gruppo 50"/>
          <p:cNvGrpSpPr/>
          <p:nvPr/>
        </p:nvGrpSpPr>
        <p:grpSpPr>
          <a:xfrm>
            <a:off x="5715008" y="2071678"/>
            <a:ext cx="1107290" cy="2428892"/>
            <a:chOff x="5715008" y="2071678"/>
            <a:chExt cx="1107290" cy="2428892"/>
          </a:xfrm>
        </p:grpSpPr>
        <p:cxnSp>
          <p:nvCxnSpPr>
            <p:cNvPr id="44" name="Connettore 2 43"/>
            <p:cNvCxnSpPr>
              <a:stCxn id="42" idx="0"/>
              <a:endCxn id="27" idx="4"/>
            </p:cNvCxnSpPr>
            <p:nvPr/>
          </p:nvCxnSpPr>
          <p:spPr>
            <a:xfrm rot="16200000" flipV="1">
              <a:off x="5054207" y="2732479"/>
              <a:ext cx="2428892" cy="110728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2 44"/>
            <p:cNvCxnSpPr>
              <a:stCxn id="42" idx="0"/>
            </p:cNvCxnSpPr>
            <p:nvPr/>
          </p:nvCxnSpPr>
          <p:spPr>
            <a:xfrm rot="16200000" flipV="1">
              <a:off x="5197083" y="2875355"/>
              <a:ext cx="2428892" cy="82153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2 46"/>
            <p:cNvCxnSpPr>
              <a:stCxn id="42" idx="0"/>
            </p:cNvCxnSpPr>
            <p:nvPr/>
          </p:nvCxnSpPr>
          <p:spPr>
            <a:xfrm rot="16200000" flipV="1">
              <a:off x="5339959" y="3018231"/>
              <a:ext cx="2428892" cy="53578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2 48"/>
            <p:cNvCxnSpPr>
              <a:stCxn id="42" idx="0"/>
            </p:cNvCxnSpPr>
            <p:nvPr/>
          </p:nvCxnSpPr>
          <p:spPr>
            <a:xfrm rot="16200000" flipV="1">
              <a:off x="5482836" y="3161108"/>
              <a:ext cx="2428891" cy="25003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  <p:bldP spid="23" grpId="0" animBg="1"/>
      <p:bldP spid="4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ssia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Galassi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alassi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65</TotalTime>
  <Words>30</Words>
  <Application>Microsoft Office PowerPoint</Application>
  <PresentationFormat>Presentazione su schermo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Galassia</vt:lpstr>
      <vt:lpstr>PEPTIDOGLICANO O MUREINA il polimero che costituisce le pareti delle cellule batteriche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PEPTIDOGLICANO il polimero che costituisce le pareti delle cellule batteriche</dc:title>
  <dc:creator>daniele</dc:creator>
  <cp:lastModifiedBy>daniele</cp:lastModifiedBy>
  <cp:revision>7</cp:revision>
  <dcterms:created xsi:type="dcterms:W3CDTF">2012-11-28T18:15:15Z</dcterms:created>
  <dcterms:modified xsi:type="dcterms:W3CDTF">2012-11-28T19:20:57Z</dcterms:modified>
</cp:coreProperties>
</file>